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765" r:id="rId2"/>
    <p:sldId id="830" r:id="rId3"/>
    <p:sldId id="848" r:id="rId4"/>
    <p:sldId id="944" r:id="rId5"/>
    <p:sldId id="863" r:id="rId6"/>
    <p:sldId id="865" r:id="rId7"/>
    <p:sldId id="918" r:id="rId8"/>
    <p:sldId id="886" r:id="rId9"/>
    <p:sldId id="906" r:id="rId10"/>
    <p:sldId id="836" r:id="rId11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060"/>
    <a:srgbClr val="082FAC"/>
    <a:srgbClr val="0099FF"/>
    <a:srgbClr val="DCEFF0"/>
    <a:srgbClr val="EDFCFD"/>
    <a:srgbClr val="BBE0E3"/>
    <a:srgbClr val="EDEFE5"/>
    <a:srgbClr val="FFEAD5"/>
    <a:srgbClr val="FFF9F3"/>
    <a:srgbClr val="FFF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9868" autoAdjust="0"/>
  </p:normalViewPr>
  <p:slideViewPr>
    <p:cSldViewPr>
      <p:cViewPr varScale="1">
        <p:scale>
          <a:sx n="80" d="100"/>
          <a:sy n="80" d="100"/>
        </p:scale>
        <p:origin x="96" y="88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Проверки </a:t>
            </a:r>
            <a:b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в соответстви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и </a:t>
            </a:r>
            <a:b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с программой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4983244027249291"/>
          <c:y val="1.54672029876467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7.82740937901282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17414154452835"/>
                      <c:h val="4.9731496832728032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Lbls>
            <c:dLbl>
              <c:idx val="0"/>
              <c:layout>
                <c:manualLayout>
                  <c:x val="2.7851706981478E-2"/>
                  <c:y val="-1.4077257510705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325224"/>
        <c:axId val="183325616"/>
        <c:axId val="0"/>
      </c:bar3DChart>
      <c:catAx>
        <c:axId val="18332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325616"/>
        <c:crosses val="autoZero"/>
        <c:auto val="1"/>
        <c:lblAlgn val="ctr"/>
        <c:lblOffset val="100"/>
        <c:noMultiLvlLbl val="0"/>
      </c:catAx>
      <c:valAx>
        <c:axId val="18332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325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Результативность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 надзора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290585946290867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1453841961624926E-17"/>
                  <c:y val="-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21.05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Lbls>
            <c:dLbl>
              <c:idx val="0"/>
              <c:layout>
                <c:manualLayout>
                  <c:x val="5.4267474554109373E-2"/>
                  <c:y val="-2.8125000000000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326400"/>
        <c:axId val="181502728"/>
        <c:axId val="0"/>
      </c:bar3DChart>
      <c:catAx>
        <c:axId val="18332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1502728"/>
        <c:crosses val="autoZero"/>
        <c:auto val="1"/>
        <c:lblAlgn val="ctr"/>
        <c:lblOffset val="100"/>
        <c:noMultiLvlLbl val="0"/>
      </c:catAx>
      <c:valAx>
        <c:axId val="181502728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32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Внеплановые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 проверки (всего)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4588664315599205"/>
          <c:y val="1.78036346314493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1.6875081395253675E-3"/>
                  <c:y val="1.1494824056447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871902891465688E-3"/>
                  <c:y val="8.71464798154838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117069743924867E-2"/>
                      <c:h val="4.9731439369394774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27</c:v>
                </c:pt>
                <c:pt idx="1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503512"/>
        <c:axId val="181503904"/>
      </c:barChart>
      <c:catAx>
        <c:axId val="181503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1503904"/>
        <c:crosses val="autoZero"/>
        <c:auto val="1"/>
        <c:lblAlgn val="ctr"/>
        <c:lblOffset val="100"/>
        <c:noMultiLvlLbl val="0"/>
      </c:catAx>
      <c:valAx>
        <c:axId val="181503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1503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53188963188928"/>
          <c:y val="7.6491500944339513E-2"/>
          <c:w val="0.75932237687875948"/>
          <c:h val="0.72428285746028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КВП</c:v>
                </c:pt>
                <c:pt idx="1">
                  <c:v>Извещение об окончании строительства</c:v>
                </c:pt>
                <c:pt idx="2">
                  <c:v>Получение обращений, заявлений</c:v>
                </c:pt>
                <c:pt idx="3">
                  <c:v>По иным основаниям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КВП</c:v>
                </c:pt>
                <c:pt idx="1">
                  <c:v>Извещение об окончании строительства</c:v>
                </c:pt>
                <c:pt idx="2">
                  <c:v>Получение обращений, заявлений</c:v>
                </c:pt>
                <c:pt idx="3">
                  <c:v>По иным основаниям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505472"/>
        <c:axId val="181505864"/>
      </c:barChart>
      <c:catAx>
        <c:axId val="18150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1505864"/>
        <c:crosses val="autoZero"/>
        <c:auto val="1"/>
        <c:lblAlgn val="ctr"/>
        <c:lblOffset val="100"/>
        <c:noMultiLvlLbl val="0"/>
      </c:catAx>
      <c:valAx>
        <c:axId val="181505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1505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179638410099727"/>
          <c:y val="0.92314689860596599"/>
          <c:w val="0.38518171363133036"/>
          <c:h val="5.95150452705293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РЕЗУЛЬТАТИВНОСТЬ (нарушений</a:t>
            </a: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/проверку)</a:t>
            </a:r>
            <a:endParaRPr lang="ru-RU" sz="1100" b="1" dirty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408208401841178"/>
          <c:y val="1.79339047798107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17033232866598"/>
          <c:y val="0.13154699803149614"/>
          <c:w val="0.87360633764707185"/>
          <c:h val="0.703703986220472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  <a:sp3d>
                <a:contourClr>
                  <a:schemeClr val="accent1"/>
                </a:contourClr>
              </a:sp3d>
            </c:spPr>
          </c:dPt>
          <c:dLbls>
            <c:dLbl>
              <c:idx val="0"/>
              <c:layout>
                <c:manualLayout>
                  <c:x val="-2.4294352781663716E-3"/>
                  <c:y val="-2.98901314083158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274065413936439E-3"/>
                  <c:y val="-2.48723051769749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10.4</c:v>
                </c:pt>
                <c:pt idx="1">
                  <c:v>25.76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8514400"/>
        <c:axId val="218514792"/>
        <c:axId val="0"/>
      </c:bar3DChart>
      <c:catAx>
        <c:axId val="21851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8514792"/>
        <c:crosses val="autoZero"/>
        <c:auto val="1"/>
        <c:lblAlgn val="ctr"/>
        <c:lblOffset val="100"/>
        <c:noMultiLvlLbl val="0"/>
      </c:catAx>
      <c:valAx>
        <c:axId val="218514792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8514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НАГРУЗКА (проверок/человека</a:t>
            </a: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)</a:t>
            </a:r>
            <a:endParaRPr lang="ru-RU" sz="1100" b="1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6191773265502798"/>
          <c:y val="1.178501534017587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66162416062298"/>
          <c:y val="0.11965515055408633"/>
          <c:w val="0.90743372703412051"/>
          <c:h val="0.703703986220472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  <a:sp3d>
                <a:contourClr>
                  <a:schemeClr val="accent1"/>
                </a:contourClr>
              </a:sp3d>
            </c:spPr>
          </c:dPt>
          <c:dLbls>
            <c:dLbl>
              <c:idx val="0"/>
              <c:layout>
                <c:manualLayout>
                  <c:x val="-3.3778546569760981E-3"/>
                  <c:y val="6.18834222432692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2.93</c:v>
                </c:pt>
                <c:pt idx="1">
                  <c:v>3.68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8516360"/>
        <c:axId val="218516752"/>
        <c:axId val="0"/>
      </c:bar3DChart>
      <c:catAx>
        <c:axId val="218516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8516752"/>
        <c:crosses val="autoZero"/>
        <c:auto val="1"/>
        <c:lblAlgn val="ctr"/>
        <c:lblOffset val="100"/>
        <c:noMultiLvlLbl val="0"/>
      </c:catAx>
      <c:valAx>
        <c:axId val="21851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8516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Количество проведенных профилактических мероприятий </a:t>
            </a:r>
            <a:b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за 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12 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месяцев</a:t>
            </a:r>
            <a:r>
              <a:rPr lang="ru-RU" sz="1400" b="1" baseline="0" dirty="0" smtClean="0">
                <a:solidFill>
                  <a:schemeClr val="bg1">
                    <a:lumMod val="50000"/>
                  </a:schemeClr>
                </a:solidFill>
              </a:rPr>
              <a:t> 2022 года</a:t>
            </a:r>
            <a:endParaRPr lang="ru-RU" sz="1400" b="1" dirty="0">
              <a:solidFill>
                <a:schemeClr val="bg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20721174240838078"/>
          <c:y val="3.25604847324656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536245972669705"/>
          <c:y val="0.13752496532038691"/>
          <c:w val="0.87360633764707185"/>
          <c:h val="0.703703986220472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>
              <a:contourClr>
                <a:srgbClr val="0070C0"/>
              </a:contourClr>
            </a:sp3d>
          </c:spPr>
          <c:invertIfNegative val="0"/>
          <c:dLbls>
            <c:dLbl>
              <c:idx val="0"/>
              <c:layout>
                <c:manualLayout>
                  <c:x val="-3.521640533094218E-3"/>
                  <c:y val="8.9721669343707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870058746894181E-3"/>
                  <c:y val="8.97216693437070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846866117058393E-3"/>
                  <c:y val="3.72992744395921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8517536"/>
        <c:axId val="218517928"/>
        <c:axId val="0"/>
      </c:bar3DChart>
      <c:catAx>
        <c:axId val="21851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8517928"/>
        <c:crosses val="autoZero"/>
        <c:auto val="1"/>
        <c:lblAlgn val="ctr"/>
        <c:lblOffset val="100"/>
        <c:noMultiLvlLbl val="0"/>
      </c:catAx>
      <c:valAx>
        <c:axId val="218517928"/>
        <c:scaling>
          <c:orientation val="minMax"/>
          <c:max val="35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851753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391538543367292"/>
          <c:y val="0.93702366403732917"/>
          <c:w val="0.37891759751289988"/>
          <c:h val="5.21954825532205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527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1508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F86823-A2CE-4130-987E-FF9CF6EE97D1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243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603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4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924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884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273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9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499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65701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Итоги работы за 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12 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месяцев 2022 года</a:t>
            </a:r>
            <a:b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(Владимирская и ивановская области)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главного государственного инспектора межрегионального отдела </a:t>
            </a:r>
            <a:b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государственного строительного надзора и надзора за саморегулируемыми организациями Центрального управления Ростехнадзора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Кондратьева Сергея Анатольевича</a:t>
            </a: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25 мая 2023 </a:t>
            </a: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</a:t>
            </a:r>
            <a:r>
              <a:rPr lang="ru-RU" sz="2400" kern="0" dirty="0" smtClean="0">
                <a:solidFill>
                  <a:schemeClr val="accent6"/>
                </a:solidFill>
              </a:rPr>
              <a:t>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881384"/>
            <a:ext cx="8496944" cy="96344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rgbClr val="002060"/>
                </a:solidFill>
              </a:rPr>
              <a:t>Межрегиональный отдел государственного строительного надзора и надзора </a:t>
            </a:r>
            <a:br>
              <a:rPr lang="ru-RU" altLang="ru-RU" sz="1600" b="1" dirty="0" smtClean="0">
                <a:solidFill>
                  <a:srgbClr val="002060"/>
                </a:solidFill>
              </a:rPr>
            </a:br>
            <a:r>
              <a:rPr lang="ru-RU" altLang="ru-RU" sz="1600" b="1" dirty="0" smtClean="0">
                <a:solidFill>
                  <a:srgbClr val="002060"/>
                </a:solidFill>
              </a:rPr>
              <a:t>за саморегулируемыми организациями осуществляет свою деятельность </a:t>
            </a:r>
            <a:br>
              <a:rPr lang="ru-RU" altLang="ru-RU" sz="1600" b="1" dirty="0" smtClean="0">
                <a:solidFill>
                  <a:srgbClr val="002060"/>
                </a:solidFill>
              </a:rPr>
            </a:br>
            <a:r>
              <a:rPr lang="ru-RU" altLang="ru-RU" sz="1600" b="1" dirty="0" smtClean="0">
                <a:solidFill>
                  <a:srgbClr val="002060"/>
                </a:solidFill>
              </a:rPr>
              <a:t>на территории Владимирской и Ивановской областей</a:t>
            </a:r>
            <a:endParaRPr lang="ru-RU" altLang="ru-RU" sz="1600" b="1" dirty="0">
              <a:solidFill>
                <a:srgbClr val="002060"/>
              </a:solidFill>
            </a:endParaRPr>
          </a:p>
        </p:txBody>
      </p:sp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39063" y="6427466"/>
            <a:ext cx="265874" cy="4046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2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91" y="2601806"/>
            <a:ext cx="3935188" cy="263657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272" y="2604710"/>
            <a:ext cx="3952875" cy="26484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31115" y="6390986"/>
            <a:ext cx="286948" cy="332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31863" y="195033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7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4401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Скругленный прямоугольник 9"/>
          <p:cNvSpPr>
            <a:spLocks noChangeArrowheads="1"/>
          </p:cNvSpPr>
          <p:nvPr/>
        </p:nvSpPr>
        <p:spPr bwMode="auto">
          <a:xfrm>
            <a:off x="1511659" y="1055915"/>
            <a:ext cx="5976663" cy="455612"/>
          </a:xfrm>
          <a:prstGeom prst="roundRect">
            <a:avLst>
              <a:gd name="adj" fmla="val 16667"/>
            </a:avLst>
          </a:prstGeom>
          <a:solidFill>
            <a:srgbClr val="F1F8F9"/>
          </a:solidFill>
          <a:ln w="31750" cap="sq" algn="ctr">
            <a:solidFill>
              <a:srgbClr val="0070C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b="1" dirty="0" smtClean="0">
                <a:solidFill>
                  <a:srgbClr val="002060"/>
                </a:solidFill>
              </a:rPr>
              <a:t>Начальник отдела</a:t>
            </a:r>
            <a:endParaRPr lang="ru-RU" altLang="ru-RU" dirty="0">
              <a:solidFill>
                <a:srgbClr val="002060"/>
              </a:solidFill>
            </a:endParaRPr>
          </a:p>
        </p:txBody>
      </p:sp>
      <p:sp>
        <p:nvSpPr>
          <p:cNvPr id="5129" name="Скругленный прямоугольник 16"/>
          <p:cNvSpPr>
            <a:spLocks noChangeArrowheads="1"/>
          </p:cNvSpPr>
          <p:nvPr/>
        </p:nvSpPr>
        <p:spPr bwMode="auto">
          <a:xfrm>
            <a:off x="3185845" y="2416416"/>
            <a:ext cx="2628289" cy="3235725"/>
          </a:xfrm>
          <a:prstGeom prst="roundRect">
            <a:avLst>
              <a:gd name="adj" fmla="val 16667"/>
            </a:avLst>
          </a:prstGeom>
          <a:solidFill>
            <a:srgbClr val="DCEFF0"/>
          </a:solidFill>
          <a:ln w="222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6350"/>
          </a:sp3d>
        </p:spPr>
        <p:txBody>
          <a:bodyPr/>
          <a:lstStyle/>
          <a:p>
            <a:pPr algn="ctr" eaLnBrk="1" hangingPunct="1">
              <a:spcBef>
                <a:spcPts val="600"/>
              </a:spcBef>
            </a:pPr>
            <a:r>
              <a:rPr lang="ru-RU" alt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Межрегиональный отдел государственного строительного надзора и надзора за саморегулируемыми организациями</a:t>
            </a:r>
          </a:p>
          <a:p>
            <a:pPr algn="ctr" eaLnBrk="1" hangingPunct="1"/>
            <a:endParaRPr lang="ru-RU" altLang="ru-RU" sz="1600" dirty="0">
              <a:solidFill>
                <a:schemeClr val="accent6"/>
              </a:solidFill>
            </a:endParaRP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штатная численность – </a:t>
            </a:r>
            <a:r>
              <a:rPr lang="ru-RU" sz="1200" b="1" dirty="0" smtClean="0">
                <a:solidFill>
                  <a:srgbClr val="FF0000"/>
                </a:solidFill>
              </a:rPr>
              <a:t>21 </a:t>
            </a:r>
            <a:br>
              <a:rPr lang="ru-RU" sz="1200" b="1" dirty="0" smtClean="0">
                <a:solidFill>
                  <a:srgbClr val="FF0000"/>
                </a:solidFill>
              </a:rPr>
            </a:br>
            <a:r>
              <a:rPr lang="ru-RU" sz="1200" dirty="0" smtClean="0">
                <a:solidFill>
                  <a:schemeClr val="accent6"/>
                </a:solidFill>
              </a:rPr>
              <a:t>фактическая – </a:t>
            </a:r>
            <a:r>
              <a:rPr lang="ru-RU" sz="1200" b="1" dirty="0" smtClean="0">
                <a:solidFill>
                  <a:srgbClr val="FF0000"/>
                </a:solidFill>
              </a:rPr>
              <a:t>20</a:t>
            </a:r>
            <a:endParaRPr lang="ru-RU" sz="1200" b="1" dirty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ru-RU" sz="1200" dirty="0">
              <a:solidFill>
                <a:schemeClr val="accent6"/>
              </a:solidFill>
            </a:endParaRP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отдел укомплектован </a:t>
            </a: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на </a:t>
            </a:r>
            <a:r>
              <a:rPr lang="ru-RU" sz="1200" b="1" dirty="0" smtClean="0">
                <a:solidFill>
                  <a:srgbClr val="FF0000"/>
                </a:solidFill>
              </a:rPr>
              <a:t>95 </a:t>
            </a:r>
            <a:r>
              <a:rPr lang="ru-RU" sz="1200" b="1" dirty="0">
                <a:solidFill>
                  <a:srgbClr val="FF0000"/>
                </a:solidFill>
              </a:rPr>
              <a:t>%</a:t>
            </a:r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>
            <a:off x="4499992" y="1556792"/>
            <a:ext cx="0" cy="814359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012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25752" y="6381328"/>
            <a:ext cx="292496" cy="3596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4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1005185"/>
            <a:ext cx="7772400" cy="64807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 smtClean="0">
                <a:latin typeface="+mn-lt"/>
              </a:rPr>
              <a:t> </a:t>
            </a:r>
            <a:r>
              <a:rPr lang="ru-RU" b="1" i="1" u="sng" dirty="0">
                <a:solidFill>
                  <a:srgbClr val="002060"/>
                </a:solidFill>
                <a:cs typeface="Times New Roman" pitchFamily="18" charset="0"/>
              </a:rPr>
              <a:t>В области государственного строительного надзора</a:t>
            </a:r>
            <a:endParaRPr lang="ru-RU" altLang="ru-RU" b="1" dirty="0" smtClean="0">
              <a:latin typeface="+mn-lt"/>
            </a:endParaRPr>
          </a:p>
        </p:txBody>
      </p:sp>
      <p:sp>
        <p:nvSpPr>
          <p:cNvPr id="14" name="Объект 1"/>
          <p:cNvSpPr txBox="1">
            <a:spLocks/>
          </p:cNvSpPr>
          <p:nvPr/>
        </p:nvSpPr>
        <p:spPr bwMode="auto">
          <a:xfrm>
            <a:off x="1124987" y="2001820"/>
            <a:ext cx="6894025" cy="4150503"/>
          </a:xfrm>
          <a:prstGeom prst="rect">
            <a:avLst/>
          </a:prstGeom>
          <a:solidFill>
            <a:schemeClr val="lt1">
              <a:alpha val="87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200" b="1" i="1" u="sng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Число объектов капитального строительства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 части строительного надзора :</a:t>
            </a:r>
            <a:endParaRPr lang="ru-RU" sz="12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на 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начало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2022 года – </a:t>
            </a:r>
            <a:r>
              <a:rPr lang="ru-RU" sz="1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29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на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конец 2022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года </a:t>
            </a:r>
            <a:r>
              <a:rPr lang="ru-RU" sz="1200" b="1" dirty="0">
                <a:solidFill>
                  <a:schemeClr val="tx1"/>
                </a:solidFill>
                <a:cs typeface="Times New Roman" pitchFamily="18" charset="0"/>
              </a:rPr>
              <a:t>–</a:t>
            </a:r>
            <a:r>
              <a:rPr lang="ru-RU" sz="1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49</a:t>
            </a:r>
            <a:r>
              <a:rPr lang="ru-RU" sz="1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;</a:t>
            </a:r>
            <a:endParaRPr lang="ru-RU" sz="1200" b="1" dirty="0" smtClean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200" b="1" dirty="0" smtClean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Число объектов в части СРО: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chemeClr val="tx1"/>
                </a:solidFill>
                <a:cs typeface="Times New Roman" pitchFamily="18" charset="0"/>
              </a:rPr>
              <a:t> на начало </a:t>
            </a:r>
            <a:r>
              <a:rPr lang="ru-RU" sz="1200" b="1" dirty="0" smtClean="0">
                <a:solidFill>
                  <a:schemeClr val="tx1"/>
                </a:solidFill>
                <a:cs typeface="Times New Roman" pitchFamily="18" charset="0"/>
              </a:rPr>
              <a:t>периода – </a:t>
            </a:r>
            <a:r>
              <a:rPr lang="ru-RU" sz="1200" b="1" dirty="0">
                <a:solidFill>
                  <a:srgbClr val="FF0000"/>
                </a:solidFill>
                <a:cs typeface="Times New Roman" pitchFamily="18" charset="0"/>
              </a:rPr>
              <a:t>5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chemeClr val="tx1"/>
                </a:solidFill>
                <a:cs typeface="Times New Roman" pitchFamily="18" charset="0"/>
              </a:rPr>
              <a:t> на конец </a:t>
            </a:r>
            <a:r>
              <a:rPr lang="ru-RU" sz="1200" b="1" dirty="0" smtClean="0">
                <a:solidFill>
                  <a:schemeClr val="tx1"/>
                </a:solidFill>
                <a:cs typeface="Times New Roman" pitchFamily="18" charset="0"/>
              </a:rPr>
              <a:t>периода  – </a:t>
            </a:r>
            <a:r>
              <a:rPr lang="ru-RU" sz="1200" b="1" dirty="0">
                <a:solidFill>
                  <a:srgbClr val="FF0000"/>
                </a:solidFill>
                <a:cs typeface="Times New Roman" pitchFamily="18" charset="0"/>
              </a:rPr>
              <a:t>5</a:t>
            </a:r>
            <a:r>
              <a:rPr lang="ru-RU" sz="1200" b="1" dirty="0" smtClean="0">
                <a:solidFill>
                  <a:srgbClr val="C00000"/>
                </a:solidFill>
                <a:cs typeface="Times New Roman" pitchFamily="18" charset="0"/>
              </a:rPr>
              <a:t>, </a:t>
            </a:r>
            <a:br>
              <a:rPr lang="ru-RU" sz="1200" b="1" dirty="0" smtClean="0">
                <a:solidFill>
                  <a:srgbClr val="C00000"/>
                </a:solidFill>
                <a:cs typeface="Times New Roman" pitchFamily="18" charset="0"/>
              </a:rPr>
            </a:br>
            <a:r>
              <a:rPr lang="ru-RU" sz="1200" b="1" dirty="0" smtClean="0">
                <a:solidFill>
                  <a:srgbClr val="C00000"/>
                </a:solidFill>
                <a:cs typeface="Times New Roman" pitchFamily="18" charset="0"/>
              </a:rPr>
              <a:t>в том числе: </a:t>
            </a:r>
            <a:endParaRPr lang="ru-RU" sz="12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Строительство – 2;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Архитектурное проектирование – 2;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Инженерные изыскания – 1.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2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Выдано заключений о соответствии за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12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месяцев 2022 года </a:t>
            </a:r>
            <a:r>
              <a:rPr lang="ru-RU" sz="1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– </a:t>
            </a:r>
            <a:r>
              <a:rPr lang="ru-RU" sz="1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22 </a:t>
            </a:r>
            <a:endParaRPr lang="ru-RU" sz="1200" b="1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1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68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27984" y="6453336"/>
            <a:ext cx="43204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5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2003555375"/>
              </p:ext>
            </p:extLst>
          </p:nvPr>
        </p:nvGraphicFramePr>
        <p:xfrm>
          <a:off x="1619672" y="1988840"/>
          <a:ext cx="2255912" cy="4280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967322124"/>
              </p:ext>
            </p:extLst>
          </p:nvPr>
        </p:nvGraphicFramePr>
        <p:xfrm>
          <a:off x="5004048" y="2132856"/>
          <a:ext cx="280831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41166"/>
              </p:ext>
            </p:extLst>
          </p:nvPr>
        </p:nvGraphicFramePr>
        <p:xfrm>
          <a:off x="467544" y="980728"/>
          <a:ext cx="8640960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Проведение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проверок по программе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67063" y="6498382"/>
            <a:ext cx="409873" cy="3596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6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014931"/>
              </p:ext>
            </p:extLst>
          </p:nvPr>
        </p:nvGraphicFramePr>
        <p:xfrm>
          <a:off x="402246" y="980728"/>
          <a:ext cx="8730799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Проведение внеплановых проверок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5910563"/>
              </p:ext>
            </p:extLst>
          </p:nvPr>
        </p:nvGraphicFramePr>
        <p:xfrm>
          <a:off x="707732" y="1930326"/>
          <a:ext cx="7911300" cy="4568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75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83635" y="6453336"/>
            <a:ext cx="43204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30F3DD8-D5ED-4CA3-8329-FDA751285215}" type="slidenum">
              <a:rPr lang="ru-RU" altLang="ru-RU" sz="1600" smtClean="0"/>
              <a:t>7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044546"/>
              </p:ext>
            </p:extLst>
          </p:nvPr>
        </p:nvGraphicFramePr>
        <p:xfrm>
          <a:off x="413201" y="980728"/>
          <a:ext cx="87307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Проведение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внеплановых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проверок 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818942833"/>
              </p:ext>
            </p:extLst>
          </p:nvPr>
        </p:nvGraphicFramePr>
        <p:xfrm>
          <a:off x="161682" y="1844824"/>
          <a:ext cx="8982318" cy="4536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9407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32685" y="6453336"/>
            <a:ext cx="478629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D49587-4A2F-4ACE-805C-BB9AF94CA5CC}" type="slidenum">
              <a:rPr lang="ru-RU" altLang="ru-RU" sz="1600" smtClean="0"/>
              <a:t>8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726284"/>
              </p:ext>
            </p:extLst>
          </p:nvPr>
        </p:nvGraphicFramePr>
        <p:xfrm>
          <a:off x="233689" y="980728"/>
          <a:ext cx="8730799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Общая результативность надзора и нагрузка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на инспектора </a:t>
                      </a:r>
                      <a:br>
                        <a:rPr lang="ru-RU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по проверкам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627734361"/>
              </p:ext>
            </p:extLst>
          </p:nvPr>
        </p:nvGraphicFramePr>
        <p:xfrm>
          <a:off x="161681" y="2060848"/>
          <a:ext cx="433831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1092008874"/>
              </p:ext>
            </p:extLst>
          </p:nvPr>
        </p:nvGraphicFramePr>
        <p:xfrm>
          <a:off x="5004048" y="2132856"/>
          <a:ext cx="309634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5834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60344" y="6453336"/>
            <a:ext cx="478629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/>
              <a:t>9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38" y="203398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951898"/>
              </p:ext>
            </p:extLst>
          </p:nvPr>
        </p:nvGraphicFramePr>
        <p:xfrm>
          <a:off x="1043608" y="1052736"/>
          <a:ext cx="7344816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Профилактические мероприятия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090351998"/>
              </p:ext>
            </p:extLst>
          </p:nvPr>
        </p:nvGraphicFramePr>
        <p:xfrm>
          <a:off x="395536" y="1700808"/>
          <a:ext cx="768959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7819868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69843</TotalTime>
  <Words>233</Words>
  <Application>Microsoft Office PowerPoint</Application>
  <PresentationFormat>Экран (4:3)</PresentationFormat>
  <Paragraphs>87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3043</cp:revision>
  <cp:lastPrinted>2021-03-17T14:56:00Z</cp:lastPrinted>
  <dcterms:created xsi:type="dcterms:W3CDTF">2000-02-02T11:29:10Z</dcterms:created>
  <dcterms:modified xsi:type="dcterms:W3CDTF">2023-05-03T10:19:23Z</dcterms:modified>
</cp:coreProperties>
</file>