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765" r:id="rId2"/>
    <p:sldId id="830" r:id="rId3"/>
    <p:sldId id="848" r:id="rId4"/>
    <p:sldId id="944" r:id="rId5"/>
    <p:sldId id="863" r:id="rId6"/>
    <p:sldId id="865" r:id="rId7"/>
    <p:sldId id="918" r:id="rId8"/>
    <p:sldId id="886" r:id="rId9"/>
    <p:sldId id="906" r:id="rId10"/>
    <p:sldId id="836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  <a:srgbClr val="082FAC"/>
    <a:srgbClr val="0099FF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868" autoAdjust="0"/>
  </p:normalViewPr>
  <p:slideViewPr>
    <p:cSldViewPr>
      <p:cViewPr varScale="1">
        <p:scale>
          <a:sx n="80" d="100"/>
          <a:sy n="80" d="100"/>
        </p:scale>
        <p:origin x="96" y="88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325224"/>
        <c:axId val="183325616"/>
        <c:axId val="0"/>
      </c:bar3DChart>
      <c:catAx>
        <c:axId val="18332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325616"/>
        <c:crosses val="autoZero"/>
        <c:auto val="1"/>
        <c:lblAlgn val="ctr"/>
        <c:lblOffset val="100"/>
        <c:noMultiLvlLbl val="0"/>
      </c:catAx>
      <c:valAx>
        <c:axId val="18332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325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1453841961624926E-17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326400"/>
        <c:axId val="181502728"/>
        <c:axId val="0"/>
      </c:bar3DChart>
      <c:catAx>
        <c:axId val="1833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2728"/>
        <c:crosses val="autoZero"/>
        <c:auto val="1"/>
        <c:lblAlgn val="ctr"/>
        <c:lblOffset val="100"/>
        <c:noMultiLvlLbl val="0"/>
      </c:catAx>
      <c:valAx>
        <c:axId val="18150272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32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Внеплановые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проверки (всего)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4588664315599205"/>
          <c:y val="1.7803634631449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6875081395253675E-3"/>
                  <c:y val="1.1494824056447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871902891465688E-3"/>
                  <c:y val="8.714647981548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117069743924867E-2"/>
                      <c:h val="4.973143936939477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503512"/>
        <c:axId val="181503904"/>
      </c:barChart>
      <c:catAx>
        <c:axId val="18150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3904"/>
        <c:crosses val="autoZero"/>
        <c:auto val="1"/>
        <c:lblAlgn val="ctr"/>
        <c:lblOffset val="100"/>
        <c:noMultiLvlLbl val="0"/>
      </c:catAx>
      <c:valAx>
        <c:axId val="18150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3188963188928"/>
          <c:y val="7.6491500944339513E-2"/>
          <c:w val="0.75932237687875948"/>
          <c:h val="0.7242828574602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Извещение об окончании строительства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Извещение об окончании строительства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505472"/>
        <c:axId val="181505864"/>
      </c:barChart>
      <c:catAx>
        <c:axId val="181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5864"/>
        <c:crosses val="autoZero"/>
        <c:auto val="1"/>
        <c:lblAlgn val="ctr"/>
        <c:lblOffset val="100"/>
        <c:noMultiLvlLbl val="0"/>
      </c:catAx>
      <c:valAx>
        <c:axId val="18150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50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79638410099727"/>
          <c:y val="0.92314689860596599"/>
          <c:w val="0.38518171363133036"/>
          <c:h val="5.9515045270529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10.4</c:v>
                </c:pt>
                <c:pt idx="1">
                  <c:v>25.76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514400"/>
        <c:axId val="218514792"/>
        <c:axId val="0"/>
      </c:bar3DChart>
      <c:catAx>
        <c:axId val="21851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4792"/>
        <c:crosses val="autoZero"/>
        <c:auto val="1"/>
        <c:lblAlgn val="ctr"/>
        <c:lblOffset val="100"/>
        <c:noMultiLvlLbl val="0"/>
      </c:catAx>
      <c:valAx>
        <c:axId val="218514792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(проверок/человека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191773265502798"/>
          <c:y val="1.1785015340175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2.93</c:v>
                </c:pt>
                <c:pt idx="1">
                  <c:v>3.68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516360"/>
        <c:axId val="218516752"/>
        <c:axId val="0"/>
      </c:bar3DChart>
      <c:catAx>
        <c:axId val="2185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6752"/>
        <c:crosses val="autoZero"/>
        <c:auto val="1"/>
        <c:lblAlgn val="ctr"/>
        <c:lblOffset val="100"/>
        <c:noMultiLvlLbl val="0"/>
      </c:catAx>
      <c:valAx>
        <c:axId val="21851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12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месяцев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 2022 года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0721174240838078"/>
          <c:y val="3.2560484732465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Владимирская область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517536"/>
        <c:axId val="218517928"/>
        <c:axId val="0"/>
      </c:bar3DChart>
      <c:catAx>
        <c:axId val="2185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7928"/>
        <c:crosses val="autoZero"/>
        <c:auto val="1"/>
        <c:lblAlgn val="ctr"/>
        <c:lblOffset val="100"/>
        <c:noMultiLvlLbl val="0"/>
      </c:catAx>
      <c:valAx>
        <c:axId val="218517928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5175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91538543367292"/>
          <c:y val="0.93702366403732917"/>
          <c:w val="0.37891759751289988"/>
          <c:h val="5.2195482553220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2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8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9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Итоги работы за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12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месяцев 2022 года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(Владимирская и ивановская области)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главного государственного инспектора межрегионального 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Кондратьева Сергея Анатольевича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25 мая 2023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881384"/>
            <a:ext cx="8496944" cy="96344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002060"/>
                </a:solidFill>
              </a:rPr>
              <a:t>Межрегиональный отдел государственного строительного надзора и надзора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за саморегулируемыми организациями осуществляет свою деятельность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на территории Владимирской и Ивановской областей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9063" y="6427466"/>
            <a:ext cx="265874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1" y="2601806"/>
            <a:ext cx="3935188" cy="26365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272" y="2604710"/>
            <a:ext cx="3952875" cy="2648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20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95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государственного 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2001820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i="1" u="sng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Число объектов капитального строительства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части строительного надзора 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на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начало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2022 года –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29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конец 2022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49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;</a:t>
            </a:r>
            <a:endParaRPr lang="ru-RU" sz="12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Число объектов в части СРО: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 на начало </a:t>
            </a:r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периода – 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 на конец </a:t>
            </a:r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периода  – 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5</a:t>
            </a:r>
            <a:r>
              <a:rPr lang="ru-RU" sz="1200" b="1" dirty="0" smtClean="0">
                <a:solidFill>
                  <a:srgbClr val="C00000"/>
                </a:solidFill>
                <a:cs typeface="Times New Roman" pitchFamily="18" charset="0"/>
              </a:rPr>
              <a:t>, </a:t>
            </a:r>
            <a:br>
              <a:rPr lang="ru-RU" sz="1200" b="1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C00000"/>
                </a:solidFill>
                <a:cs typeface="Times New Roman" pitchFamily="18" charset="0"/>
              </a:rPr>
              <a:t>в том числе: </a:t>
            </a:r>
            <a:endParaRPr lang="ru-RU" sz="12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Строительство – 2;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Архитектурное проектирование – 2;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Инженерные изыскания – 1.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заключений о соответствии за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12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месяцев 2022 года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– </a:t>
            </a:r>
            <a:r>
              <a:rPr lang="ru-RU" sz="1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22 </a:t>
            </a:r>
            <a:endParaRPr lang="ru-RU" sz="12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003555375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967322124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14931"/>
              </p:ext>
            </p:extLst>
          </p:nvPr>
        </p:nvGraphicFramePr>
        <p:xfrm>
          <a:off x="402246" y="980728"/>
          <a:ext cx="8730799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Проведение внеплановых проверок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5910563"/>
              </p:ext>
            </p:extLst>
          </p:nvPr>
        </p:nvGraphicFramePr>
        <p:xfrm>
          <a:off x="707732" y="1930326"/>
          <a:ext cx="7911300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0F3DD8-D5ED-4CA3-8329-FDA751285215}" type="slidenum">
              <a:rPr lang="ru-RU" altLang="ru-RU" sz="1600" smtClean="0"/>
              <a:t>7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44546"/>
              </p:ext>
            </p:extLst>
          </p:nvPr>
        </p:nvGraphicFramePr>
        <p:xfrm>
          <a:off x="413201" y="980728"/>
          <a:ext cx="87307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внеплановых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проверок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18942833"/>
              </p:ext>
            </p:extLst>
          </p:nvPr>
        </p:nvGraphicFramePr>
        <p:xfrm>
          <a:off x="161682" y="1844824"/>
          <a:ext cx="8982318" cy="453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40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49587-4A2F-4ACE-805C-BB9AF94CA5CC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627734361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092008874"/>
              </p:ext>
            </p:extLst>
          </p:nvPr>
        </p:nvGraphicFramePr>
        <p:xfrm>
          <a:off x="5004048" y="2132856"/>
          <a:ext cx="30963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0344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9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951898"/>
              </p:ext>
            </p:extLst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90351998"/>
              </p:ext>
            </p:extLst>
          </p:nvPr>
        </p:nvGraphicFramePr>
        <p:xfrm>
          <a:off x="395536" y="1700808"/>
          <a:ext cx="768959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81986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69843</TotalTime>
  <Words>233</Words>
  <Application>Microsoft Office PowerPoint</Application>
  <PresentationFormat>Экран (4:3)</PresentationFormat>
  <Paragraphs>87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3043</cp:revision>
  <cp:lastPrinted>2021-03-17T14:56:00Z</cp:lastPrinted>
  <dcterms:created xsi:type="dcterms:W3CDTF">2000-02-02T11:29:10Z</dcterms:created>
  <dcterms:modified xsi:type="dcterms:W3CDTF">2023-05-03T10:19:23Z</dcterms:modified>
</cp:coreProperties>
</file>